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1" r:id="rId6"/>
    <p:sldId id="270" r:id="rId7"/>
    <p:sldId id="362" r:id="rId8"/>
    <p:sldId id="358" r:id="rId9"/>
    <p:sldId id="277" r:id="rId10"/>
    <p:sldId id="359" r:id="rId11"/>
    <p:sldId id="367" r:id="rId12"/>
    <p:sldId id="363" r:id="rId13"/>
    <p:sldId id="364" r:id="rId14"/>
    <p:sldId id="365" r:id="rId15"/>
    <p:sldId id="291" r:id="rId16"/>
    <p:sldId id="360" r:id="rId17"/>
    <p:sldId id="366" r:id="rId18"/>
    <p:sldId id="368" r:id="rId19"/>
    <p:sldId id="369" r:id="rId20"/>
    <p:sldId id="370" r:id="rId21"/>
    <p:sldId id="349" r:id="rId22"/>
    <p:sldId id="361" r:id="rId23"/>
    <p:sldId id="342" r:id="rId24"/>
  </p:sldIdLst>
  <p:sldSz cx="9144000" cy="5143500" type="screen16x9"/>
  <p:notesSz cx="6858000" cy="9144000"/>
  <p:embeddedFontLst>
    <p:embeddedFont>
      <p:font typeface="G마켓 산스 TTF Bold" panose="02000000000000000000" pitchFamily="2" charset="-127"/>
      <p:bold r:id="rId27"/>
    </p:embeddedFont>
    <p:embeddedFont>
      <p:font typeface="G마켓 산스 TTF Medium" panose="02000000000000000000" pitchFamily="2" charset="-127"/>
      <p:regular r:id="rId28"/>
    </p:embeddedFont>
    <p:embeddedFont>
      <p:font typeface="Lato Light" panose="020F0502020204030203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Unica One" panose="020B0600000101010101" charset="0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9988"/>
    <a:srgbClr val="5BA682"/>
    <a:srgbClr val="4B9D76"/>
    <a:srgbClr val="91C733"/>
    <a:srgbClr val="78AF3C"/>
    <a:srgbClr val="4A1C63"/>
    <a:srgbClr val="22262D"/>
    <a:srgbClr val="92C7AE"/>
    <a:srgbClr val="8BB48D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31203D-0D9C-445E-8C78-085D0096475A}" v="4" dt="2021-09-12T07:34:07.318"/>
  </p1510:revLst>
</p1510:revInfo>
</file>

<file path=ppt/tableStyles.xml><?xml version="1.0" encoding="utf-8"?>
<a:tblStyleLst xmlns:a="http://schemas.openxmlformats.org/drawingml/2006/main" def="{B4D0EE66-99B1-4F8E-938D-F45D13F3DEB6}">
  <a:tblStyle styleId="{B4D0EE66-99B1-4F8E-938D-F45D13F3D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178" autoAdjust="0"/>
  </p:normalViewPr>
  <p:slideViewPr>
    <p:cSldViewPr snapToGrid="0">
      <p:cViewPr varScale="1">
        <p:scale>
          <a:sx n="95" d="100"/>
          <a:sy n="95" d="100"/>
        </p:scale>
        <p:origin x="666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E6CC9CC-74B9-489C-A071-92A339FF35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F4E64D-F642-413A-A819-1527ED0252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BF097D-FAD3-4533-A95C-3C0D26559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BEE74-F22F-429B-89BD-AFACA5F91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491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ko-KR" altLang="en-US" dirty="0" err="1"/>
              <a:t>빠숭</a:t>
            </a:r>
            <a:r>
              <a:rPr lang="ko-KR" altLang="en-US" dirty="0"/>
              <a:t> 팀 발표자 송지원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지금부터 </a:t>
            </a:r>
            <a:r>
              <a:rPr lang="en-US" altLang="ko-KR" dirty="0"/>
              <a:t>‘</a:t>
            </a:r>
            <a:r>
              <a:rPr lang="ko-KR" altLang="en-US" dirty="0"/>
              <a:t>분산 </a:t>
            </a:r>
            <a:r>
              <a:rPr lang="en-US" altLang="ko-KR" dirty="0"/>
              <a:t>Edge Cloud </a:t>
            </a:r>
            <a:r>
              <a:rPr lang="ko-KR" altLang="en-US" dirty="0"/>
              <a:t>환경에서 </a:t>
            </a:r>
            <a:r>
              <a:rPr lang="en-US" altLang="ko-KR" dirty="0"/>
              <a:t>Event </a:t>
            </a:r>
            <a:r>
              <a:rPr lang="ko-KR" altLang="en-US" dirty="0"/>
              <a:t>기반 </a:t>
            </a:r>
            <a:r>
              <a:rPr lang="en-US" altLang="ko-KR" dirty="0"/>
              <a:t>Function as a Service </a:t>
            </a:r>
            <a:r>
              <a:rPr lang="ko-KR" altLang="en-US" dirty="0"/>
              <a:t>기능 개발</a:t>
            </a:r>
            <a:r>
              <a:rPr lang="en-US" altLang="ko-KR" dirty="0"/>
              <a:t>’ </a:t>
            </a:r>
            <a:r>
              <a:rPr lang="ko-KR" altLang="en-US" dirty="0"/>
              <a:t>에 대한 </a:t>
            </a:r>
            <a:r>
              <a:rPr lang="en-US" altLang="ko-KR" dirty="0"/>
              <a:t>4</a:t>
            </a:r>
            <a:r>
              <a:rPr lang="ko-KR" altLang="en-US" dirty="0"/>
              <a:t>차 멘토링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ko-KR">
                <a:solidFill>
                  <a:srgbClr val="FF0000"/>
                </a:solidFill>
              </a:rPr>
              <a:t>gpu</a:t>
            </a:r>
            <a:r>
              <a:rPr lang="ko-KR" altLang="en-US">
                <a:solidFill>
                  <a:srgbClr val="FF0000"/>
                </a:solidFill>
              </a:rPr>
              <a:t>는 딥러닝 모델로 상황 감지에 대한 추론을 했을 때의 소비전력이고</a:t>
            </a:r>
            <a:br>
              <a:rPr lang="en-US" altLang="ko-KR">
                <a:solidFill>
                  <a:srgbClr val="FF0000"/>
                </a:solidFill>
              </a:rPr>
            </a:br>
            <a:r>
              <a:rPr lang="en-US" altLang="ko-KR">
                <a:solidFill>
                  <a:srgbClr val="FF0000"/>
                </a:solidFill>
              </a:rPr>
              <a:t>cpu</a:t>
            </a:r>
            <a:r>
              <a:rPr lang="ko-KR" altLang="en-US">
                <a:solidFill>
                  <a:srgbClr val="FF0000"/>
                </a:solidFill>
              </a:rPr>
              <a:t>는 움직임 감지로 인해 </a:t>
            </a:r>
            <a:r>
              <a:rPr lang="en-US" altLang="ko-KR">
                <a:solidFill>
                  <a:srgbClr val="FF0000"/>
                </a:solidFill>
              </a:rPr>
              <a:t>cpu</a:t>
            </a:r>
            <a:r>
              <a:rPr lang="ko-KR" altLang="en-US">
                <a:solidFill>
                  <a:srgbClr val="FF0000"/>
                </a:solidFill>
              </a:rPr>
              <a:t>에서 사용되는 소비전력을 측정한 그래프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721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8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xl_extra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xl_extra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따른 현재까지의 구현 현황에 대해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4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268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664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83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xl_extra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xl_extra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향후 개선 사항에 대해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466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4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3c7b8e6a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3c7b8e6a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발표는 다음 순서로 진행하겠습니다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이상으로 발표 마치겠습니다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8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xl_extra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xl_extra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지난 발표를 요약해서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4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0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xl_extra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xl_extra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지난 멘토링 발표에 대한 피드백 내용을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085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08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4d0c71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4d0c71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57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Ref idx="1001">
        <a:schemeClr val="bg1"/>
      </p:bgRef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720000" y="1493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8250" y="1412700"/>
            <a:ext cx="7720800" cy="31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24;p6">
            <a:extLst>
              <a:ext uri="{FF2B5EF4-FFF2-40B4-BE49-F238E27FC236}">
                <a16:creationId xmlns:a16="http://schemas.microsoft.com/office/drawing/2014/main" id="{8A4471F8-5645-4F0F-8607-11AF794A3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0000" y="1493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" name="Google Shape;25;p6">
            <a:extLst>
              <a:ext uri="{FF2B5EF4-FFF2-40B4-BE49-F238E27FC236}">
                <a16:creationId xmlns:a16="http://schemas.microsoft.com/office/drawing/2014/main" id="{4F429F81-D6F7-4014-AD73-CC8EDA7485D5}"/>
              </a:ext>
            </a:extLst>
          </p:cNvPr>
          <p:cNvSpPr/>
          <p:nvPr userDrawn="1"/>
        </p:nvSpPr>
        <p:spPr>
          <a:xfrm>
            <a:off x="-92200" y="3216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713225" y="907900"/>
            <a:ext cx="3269700" cy="20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495550" y="382225"/>
            <a:ext cx="5524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3686100" y="2428325"/>
            <a:ext cx="31434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CUSTOM_1">
    <p:bg>
      <p:bgRef idx="1001">
        <a:schemeClr val="bg1"/>
      </p:bgRef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7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826146" y="11426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ctrTitle" idx="2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4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7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6"/>
          </p:nvPr>
        </p:nvSpPr>
        <p:spPr>
          <a:xfrm>
            <a:off x="6673478" y="31067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7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6673478" y="352183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8"/>
          </p:nvPr>
        </p:nvSpPr>
        <p:spPr>
          <a:xfrm>
            <a:off x="720000" y="1493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" name="Google Shape;25;p6">
            <a:extLst>
              <a:ext uri="{FF2B5EF4-FFF2-40B4-BE49-F238E27FC236}">
                <a16:creationId xmlns:a16="http://schemas.microsoft.com/office/drawing/2014/main" id="{0DA8EFE7-6951-4EA5-BAA2-5C9054D4966E}"/>
              </a:ext>
            </a:extLst>
          </p:cNvPr>
          <p:cNvSpPr/>
          <p:nvPr userDrawn="1"/>
        </p:nvSpPr>
        <p:spPr>
          <a:xfrm>
            <a:off x="-92200" y="321600"/>
            <a:ext cx="2149500" cy="63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mp4"/><Relationship Id="rId7" Type="http://schemas.openxmlformats.org/officeDocument/2006/relationships/image" Target="../media/image2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 b="19869"/>
          <a:stretch/>
        </p:blipFill>
        <p:spPr>
          <a:xfrm>
            <a:off x="0" y="1021988"/>
            <a:ext cx="9144000" cy="412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1638022" y="571594"/>
            <a:ext cx="5867956" cy="1053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분산</a:t>
            </a:r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Edge Cloud </a:t>
            </a: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환경에서</a:t>
            </a:r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Event </a:t>
            </a:r>
            <a:r>
              <a:rPr lang="ko-KR" altLang="en-US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 </a:t>
            </a:r>
            <a:r>
              <a:rPr lang="en-US" altLang="ko-KR" sz="2400" dirty="0">
                <a:solidFill>
                  <a:srgbClr val="77BE9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Function-as-a-Service </a:t>
            </a: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</a:t>
            </a:r>
            <a:r>
              <a:rPr lang="en-US" altLang="ko-KR" sz="2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</a:t>
            </a:r>
            <a:endParaRPr 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3" name="Google Shape;93;p22"/>
          <p:cNvSpPr txBox="1">
            <a:spLocks noGrp="1"/>
          </p:cNvSpPr>
          <p:nvPr>
            <p:ph type="subTitle" idx="1"/>
          </p:nvPr>
        </p:nvSpPr>
        <p:spPr>
          <a:xfrm>
            <a:off x="1539240" y="33518"/>
            <a:ext cx="3854678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NET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챌린지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 캠프 시즌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8  4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Bold"/>
                <a:ea typeface="G마켓 산스 TTF Bold"/>
              </a:rPr>
              <a:t>차 멘토링</a:t>
            </a:r>
          </a:p>
        </p:txBody>
      </p:sp>
      <p:sp>
        <p:nvSpPr>
          <p:cNvPr id="5" name="Google Shape;93;p22">
            <a:extLst>
              <a:ext uri="{FF2B5EF4-FFF2-40B4-BE49-F238E27FC236}">
                <a16:creationId xmlns:a16="http://schemas.microsoft.com/office/drawing/2014/main" id="{37E8FA94-883A-4EDC-BF2C-0F03398FDAB0}"/>
              </a:ext>
            </a:extLst>
          </p:cNvPr>
          <p:cNvSpPr txBox="1">
            <a:spLocks/>
          </p:cNvSpPr>
          <p:nvPr/>
        </p:nvSpPr>
        <p:spPr>
          <a:xfrm>
            <a:off x="2644660" y="2667140"/>
            <a:ext cx="3854678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Lato Light"/>
              <a:buNone/>
              <a:defRPr sz="2800" b="0" i="0" u="none" strike="noStrike" cap="none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숭실대학교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빠숭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-Soong)</a:t>
            </a:r>
          </a:p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김도현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송수현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송지원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윤창섭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E4C4C-A6EA-4C96-8DA6-3FA122446EC9}"/>
              </a:ext>
            </a:extLst>
          </p:cNvPr>
          <p:cNvCxnSpPr>
            <a:cxnSpLocks/>
          </p:cNvCxnSpPr>
          <p:nvPr/>
        </p:nvCxnSpPr>
        <p:spPr>
          <a:xfrm>
            <a:off x="2264980" y="1624782"/>
            <a:ext cx="4614039" cy="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407134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3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피드백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Google Shape;188;p27">
            <a:extLst>
              <a:ext uri="{FF2B5EF4-FFF2-40B4-BE49-F238E27FC236}">
                <a16:creationId xmlns:a16="http://schemas.microsoft.com/office/drawing/2014/main" id="{B3A81EFB-B436-4D3C-8578-4BA396DC3B7D}"/>
              </a:ext>
            </a:extLst>
          </p:cNvPr>
          <p:cNvSpPr txBox="1">
            <a:spLocks/>
          </p:cNvSpPr>
          <p:nvPr/>
        </p:nvSpPr>
        <p:spPr>
          <a:xfrm>
            <a:off x="487092" y="403451"/>
            <a:ext cx="7406141" cy="1695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  <a:buClr>
                <a:srgbClr val="5BA682"/>
              </a:buClr>
            </a:pPr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sz="1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장점이 부각되도록 </a:t>
            </a:r>
            <a:r>
              <a:rPr lang="ko-KR" altLang="en-US" sz="14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비용적인 측면 </a:t>
            </a:r>
            <a:r>
              <a:rPr lang="ko-KR" altLang="en-US" sz="1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같은 부분을 조사</a:t>
            </a:r>
            <a:endParaRPr lang="en-US" altLang="ko-KR" sz="14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50000"/>
              </a:lnSpc>
              <a:buClr>
                <a:srgbClr val="5BA682"/>
              </a:buClr>
            </a:pPr>
            <a:endParaRPr lang="en-US" altLang="ko-KR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08E34D-09E7-4930-94D4-449926419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9"/>
          <a:stretch/>
        </p:blipFill>
        <p:spPr>
          <a:xfrm>
            <a:off x="697771" y="1251050"/>
            <a:ext cx="5336852" cy="36176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AD5307-7BAF-4207-8A08-5B8892F58070}"/>
              </a:ext>
            </a:extLst>
          </p:cNvPr>
          <p:cNvSpPr/>
          <p:nvPr/>
        </p:nvSpPr>
        <p:spPr>
          <a:xfrm>
            <a:off x="6245302" y="2233695"/>
            <a:ext cx="334014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소비전력 측정</a:t>
            </a:r>
            <a:b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cpu –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움직임 감지 소비전력</a:t>
            </a:r>
            <a:b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gpu –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 상황 추론 소비전력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1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407134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3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피드백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Google Shape;188;p27">
            <a:extLst>
              <a:ext uri="{FF2B5EF4-FFF2-40B4-BE49-F238E27FC236}">
                <a16:creationId xmlns:a16="http://schemas.microsoft.com/office/drawing/2014/main" id="{B3A81EFB-B436-4D3C-8578-4BA396DC3B7D}"/>
              </a:ext>
            </a:extLst>
          </p:cNvPr>
          <p:cNvSpPr txBox="1">
            <a:spLocks/>
          </p:cNvSpPr>
          <p:nvPr/>
        </p:nvSpPr>
        <p:spPr>
          <a:xfrm>
            <a:off x="487092" y="403451"/>
            <a:ext cx="7406141" cy="1695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  <a:buClr>
                <a:srgbClr val="5BA682"/>
              </a:buClr>
            </a:pPr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전체적인 </a:t>
            </a:r>
            <a:r>
              <a:rPr lang="ko-KR" altLang="en-US" sz="14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아키텍쳐</a:t>
            </a:r>
            <a:r>
              <a:rPr lang="ko-KR" altLang="en-US" sz="14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더 명확하게 표현</a:t>
            </a:r>
            <a:endParaRPr lang="en-US" altLang="ko-KR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4F7B0E-0CDD-465E-A9BE-D802E1BCED70}"/>
              </a:ext>
            </a:extLst>
          </p:cNvPr>
          <p:cNvSpPr/>
          <p:nvPr/>
        </p:nvSpPr>
        <p:spPr>
          <a:xfrm>
            <a:off x="2682909" y="1631137"/>
            <a:ext cx="4079631" cy="2371411"/>
          </a:xfrm>
          <a:prstGeom prst="rect">
            <a:avLst/>
          </a:prstGeom>
          <a:noFill/>
          <a:ln>
            <a:solidFill>
              <a:schemeClr val="accent5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아키택처 사진</a:t>
            </a:r>
          </a:p>
        </p:txBody>
      </p:sp>
    </p:spTree>
    <p:extLst>
      <p:ext uri="{BB962C8B-B14F-4D97-AF65-F5344CB8AC3E}">
        <p14:creationId xmlns:p14="http://schemas.microsoft.com/office/powerpoint/2010/main" val="24280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01185C-6D41-470C-82F3-38A63308AEE9}"/>
              </a:ext>
            </a:extLst>
          </p:cNvPr>
          <p:cNvGrpSpPr/>
          <p:nvPr/>
        </p:nvGrpSpPr>
        <p:grpSpPr>
          <a:xfrm>
            <a:off x="1790700" y="1279260"/>
            <a:ext cx="3070860" cy="1440180"/>
            <a:chOff x="1790700" y="1279260"/>
            <a:chExt cx="3070860" cy="14401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3CBD03-4C76-483D-91C9-CC3A838DACA1}"/>
                </a:ext>
              </a:extLst>
            </p:cNvPr>
            <p:cNvSpPr/>
            <p:nvPr/>
          </p:nvSpPr>
          <p:spPr>
            <a:xfrm>
              <a:off x="1790700" y="1279260"/>
              <a:ext cx="3070860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Google Shape;193;p27">
              <a:hlinkClick r:id="" action="ppaction://noaction"/>
              <a:extLst>
                <a:ext uri="{FF2B5EF4-FFF2-40B4-BE49-F238E27FC236}">
                  <a16:creationId xmlns:a16="http://schemas.microsoft.com/office/drawing/2014/main" id="{68ACC429-0529-444F-B626-ABFDF0B12760}"/>
                </a:ext>
              </a:extLst>
            </p:cNvPr>
            <p:cNvSpPr txBox="1">
              <a:spLocks/>
            </p:cNvSpPr>
            <p:nvPr/>
          </p:nvSpPr>
          <p:spPr>
            <a:xfrm>
              <a:off x="1980746" y="1490262"/>
              <a:ext cx="22518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800" dirty="0">
                  <a:solidFill>
                    <a:srgbClr val="8BB48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Progress</a:t>
              </a:r>
            </a:p>
          </p:txBody>
        </p:sp>
        <p:sp>
          <p:nvSpPr>
            <p:cNvPr id="5" name="Google Shape;194;p27">
              <a:extLst>
                <a:ext uri="{FF2B5EF4-FFF2-40B4-BE49-F238E27FC236}">
                  <a16:creationId xmlns:a16="http://schemas.microsoft.com/office/drawing/2014/main" id="{AAE4BF19-8EAC-41BE-AB29-0ECB98169FAC}"/>
                </a:ext>
              </a:extLst>
            </p:cNvPr>
            <p:cNvSpPr txBox="1">
              <a:spLocks/>
            </p:cNvSpPr>
            <p:nvPr/>
          </p:nvSpPr>
          <p:spPr>
            <a:xfrm>
              <a:off x="1980746" y="1999350"/>
              <a:ext cx="1906500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구현 현황</a:t>
              </a:r>
              <a:endParaRPr lang="ko-KR" altLang="en-US" sz="1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Google Shape;188;p27">
            <a:extLst>
              <a:ext uri="{FF2B5EF4-FFF2-40B4-BE49-F238E27FC236}">
                <a16:creationId xmlns:a16="http://schemas.microsoft.com/office/drawing/2014/main" id="{62B2C62A-C976-429C-AAD5-2AFFABE80ECC}"/>
              </a:ext>
            </a:extLst>
          </p:cNvPr>
          <p:cNvSpPr txBox="1">
            <a:spLocks/>
          </p:cNvSpPr>
          <p:nvPr/>
        </p:nvSpPr>
        <p:spPr>
          <a:xfrm>
            <a:off x="868929" y="1067470"/>
            <a:ext cx="7406141" cy="3333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200000"/>
              </a:lnSpc>
              <a:buClr>
                <a:srgbClr val="5BA682"/>
              </a:buClr>
              <a:buFont typeface="+mj-lt"/>
              <a:buAutoNum type="arabicParenR"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</a:t>
            </a:r>
            <a:r>
              <a:rPr lang="ko-KR" altLang="en-US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CCTV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영상을 사용하도록 워커노드와 연결</a:t>
            </a:r>
          </a:p>
          <a:p>
            <a:pPr marL="342900" indent="-342900">
              <a:lnSpc>
                <a:spcPct val="200000"/>
              </a:lnSpc>
              <a:buClr>
                <a:srgbClr val="5BA682"/>
              </a:buClr>
              <a:buFont typeface="+mj-lt"/>
              <a:buAutoNum type="arabicParenR"/>
            </a:pP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PaaS-TA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en-US" altLang="ko-KR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웹서버를 연동하는 문제를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Docker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이용하여 해결</a:t>
            </a:r>
          </a:p>
          <a:p>
            <a:pPr marL="342900" indent="-342900">
              <a:lnSpc>
                <a:spcPct val="200000"/>
              </a:lnSpc>
              <a:buClr>
                <a:srgbClr val="5BA682"/>
              </a:buClr>
              <a:buFont typeface="+mj-lt"/>
              <a:buAutoNum type="arabicParenR"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사고위치 표시 서비스의 안드로이드 어플리케이션과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PaaS-TA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</a:t>
            </a:r>
            <a:b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CCTV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에서 사고가 났을 때 실제 </a:t>
            </a:r>
            <a:r>
              <a:rPr lang="ko-KR" altLang="en-US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사고위치를 실시간으로 표시</a:t>
            </a:r>
          </a:p>
          <a:p>
            <a:pPr marL="342900" indent="-342900">
              <a:lnSpc>
                <a:spcPct val="200000"/>
              </a:lnSpc>
              <a:buClr>
                <a:srgbClr val="5BA682"/>
              </a:buClr>
              <a:buFont typeface="+mj-lt"/>
              <a:buAutoNum type="arabicParenR"/>
            </a:pPr>
            <a:r>
              <a:rPr lang="ko-KR" altLang="en-US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화재 발생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 트위터에 알리는 서비스 데모 구현</a:t>
            </a:r>
            <a:endParaRPr lang="en-US" altLang="ko-KR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08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Google Shape;188;p27">
            <a:extLst>
              <a:ext uri="{FF2B5EF4-FFF2-40B4-BE49-F238E27FC236}">
                <a16:creationId xmlns:a16="http://schemas.microsoft.com/office/drawing/2014/main" id="{70FF9B14-1251-424D-BFF1-88E6FF6D623E}"/>
              </a:ext>
            </a:extLst>
          </p:cNvPr>
          <p:cNvSpPr txBox="1">
            <a:spLocks/>
          </p:cNvSpPr>
          <p:nvPr/>
        </p:nvSpPr>
        <p:spPr>
          <a:xfrm>
            <a:off x="400574" y="307644"/>
            <a:ext cx="655158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(1)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실시간</a:t>
            </a:r>
            <a:r>
              <a:rPr lang="ko-KR" altLang="en-US" sz="16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CCTV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영상을 사용하도록 워커노드와 연결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" name="KakaoTalk_20211008_211526064">
            <a:hlinkClick r:id="" action="ppaction://media"/>
            <a:extLst>
              <a:ext uri="{FF2B5EF4-FFF2-40B4-BE49-F238E27FC236}">
                <a16:creationId xmlns:a16="http://schemas.microsoft.com/office/drawing/2014/main" id="{FCB215B7-7218-4ED5-981B-E29CB6E81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6209" y="1153468"/>
            <a:ext cx="6551582" cy="36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Google Shape;188;p27">
            <a:extLst>
              <a:ext uri="{FF2B5EF4-FFF2-40B4-BE49-F238E27FC236}">
                <a16:creationId xmlns:a16="http://schemas.microsoft.com/office/drawing/2014/main" id="{70FF9B14-1251-424D-BFF1-88E6FF6D623E}"/>
              </a:ext>
            </a:extLst>
          </p:cNvPr>
          <p:cNvSpPr txBox="1">
            <a:spLocks/>
          </p:cNvSpPr>
          <p:nvPr/>
        </p:nvSpPr>
        <p:spPr>
          <a:xfrm>
            <a:off x="400574" y="307644"/>
            <a:ext cx="8005195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PaaS-TA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en-US" altLang="ko-KR" sz="16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웹서버를 연동하는 문제를 </a:t>
            </a:r>
            <a: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Docker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이용하여 해결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B863F0-E426-4F63-A84A-8B03F9F5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7" y="1127155"/>
            <a:ext cx="6933363" cy="34449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82C694-5B72-4257-95A9-A1A7C4F4D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131" y="2181850"/>
            <a:ext cx="6504129" cy="2640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77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Google Shape;188;p27">
            <a:extLst>
              <a:ext uri="{FF2B5EF4-FFF2-40B4-BE49-F238E27FC236}">
                <a16:creationId xmlns:a16="http://schemas.microsoft.com/office/drawing/2014/main" id="{70FF9B14-1251-424D-BFF1-88E6FF6D623E}"/>
              </a:ext>
            </a:extLst>
          </p:cNvPr>
          <p:cNvSpPr txBox="1">
            <a:spLocks/>
          </p:cNvSpPr>
          <p:nvPr/>
        </p:nvSpPr>
        <p:spPr>
          <a:xfrm>
            <a:off x="400574" y="307644"/>
            <a:ext cx="6847514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(3)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표시 서비스의 안드로이드 어플리케이션과 </a:t>
            </a:r>
            <a: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PaaS-TA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연동</a:t>
            </a:r>
            <a:endParaRPr lang="ko-KR" altLang="en-US" sz="160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DB삽입후위치표시">
            <a:hlinkClick r:id="" action="ppaction://media"/>
            <a:extLst>
              <a:ext uri="{FF2B5EF4-FFF2-40B4-BE49-F238E27FC236}">
                <a16:creationId xmlns:a16="http://schemas.microsoft.com/office/drawing/2014/main" id="{2ECDD360-466D-4C45-9203-702BCC19B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6711" y="1076902"/>
            <a:ext cx="6350577" cy="35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Google Shape;188;p27">
            <a:extLst>
              <a:ext uri="{FF2B5EF4-FFF2-40B4-BE49-F238E27FC236}">
                <a16:creationId xmlns:a16="http://schemas.microsoft.com/office/drawing/2014/main" id="{70FF9B14-1251-424D-BFF1-88E6FF6D623E}"/>
              </a:ext>
            </a:extLst>
          </p:cNvPr>
          <p:cNvSpPr txBox="1">
            <a:spLocks/>
          </p:cNvSpPr>
          <p:nvPr/>
        </p:nvSpPr>
        <p:spPr>
          <a:xfrm>
            <a:off x="400574" y="307644"/>
            <a:ext cx="655158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(4)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6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발생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 트위터에 알리는 서비스 데모 구현</a:t>
            </a:r>
            <a:endParaRPr lang="en-US" altLang="ko-KR" sz="16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1A159D-8980-486A-8AFA-19F2BBB43136}"/>
              </a:ext>
            </a:extLst>
          </p:cNvPr>
          <p:cNvSpPr/>
          <p:nvPr/>
        </p:nvSpPr>
        <p:spPr>
          <a:xfrm>
            <a:off x="2682909" y="1631137"/>
            <a:ext cx="4079631" cy="2371411"/>
          </a:xfrm>
          <a:prstGeom prst="rect">
            <a:avLst/>
          </a:prstGeom>
          <a:noFill/>
          <a:ln>
            <a:solidFill>
              <a:schemeClr val="accent5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트위터 사진</a:t>
            </a:r>
          </a:p>
        </p:txBody>
      </p:sp>
    </p:spTree>
    <p:extLst>
      <p:ext uri="{BB962C8B-B14F-4D97-AF65-F5344CB8AC3E}">
        <p14:creationId xmlns:p14="http://schemas.microsoft.com/office/powerpoint/2010/main" val="140924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F75969A-66F2-44E2-BC31-63B388D83E41}"/>
              </a:ext>
            </a:extLst>
          </p:cNvPr>
          <p:cNvGrpSpPr/>
          <p:nvPr/>
        </p:nvGrpSpPr>
        <p:grpSpPr>
          <a:xfrm>
            <a:off x="864394" y="1332063"/>
            <a:ext cx="3989546" cy="1440180"/>
            <a:chOff x="864394" y="1332063"/>
            <a:chExt cx="3989546" cy="144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E809B8-A2B0-418F-9332-B614A3C665AA}"/>
                </a:ext>
              </a:extLst>
            </p:cNvPr>
            <p:cNvSpPr/>
            <p:nvPr/>
          </p:nvSpPr>
          <p:spPr>
            <a:xfrm>
              <a:off x="864394" y="1332063"/>
              <a:ext cx="3989546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190;p27">
              <a:hlinkClick r:id="" action="ppaction://noaction"/>
              <a:extLst>
                <a:ext uri="{FF2B5EF4-FFF2-40B4-BE49-F238E27FC236}">
                  <a16:creationId xmlns:a16="http://schemas.microsoft.com/office/drawing/2014/main" id="{BF90F169-6941-436E-9379-92283E2D28C4}"/>
                </a:ext>
              </a:extLst>
            </p:cNvPr>
            <p:cNvSpPr txBox="1">
              <a:spLocks/>
            </p:cNvSpPr>
            <p:nvPr/>
          </p:nvSpPr>
          <p:spPr>
            <a:xfrm>
              <a:off x="1877932" y="1587355"/>
              <a:ext cx="2755961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chemeClr val="accent4">
                      <a:lumMod val="7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To Be Determined</a:t>
              </a:r>
            </a:p>
          </p:txBody>
        </p:sp>
        <p:sp>
          <p:nvSpPr>
            <p:cNvPr id="6" name="Google Shape;191;p27">
              <a:extLst>
                <a:ext uri="{FF2B5EF4-FFF2-40B4-BE49-F238E27FC236}">
                  <a16:creationId xmlns:a16="http://schemas.microsoft.com/office/drawing/2014/main" id="{9A366B89-C912-4421-88E7-A9EC740358E4}"/>
                </a:ext>
              </a:extLst>
            </p:cNvPr>
            <p:cNvSpPr txBox="1">
              <a:spLocks/>
            </p:cNvSpPr>
            <p:nvPr/>
          </p:nvSpPr>
          <p:spPr>
            <a:xfrm>
              <a:off x="1905917" y="2134247"/>
              <a:ext cx="1906500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향후 개선 사항</a:t>
              </a:r>
            </a:p>
          </p:txBody>
        </p:sp>
      </p:grpSp>
      <p:pic>
        <p:nvPicPr>
          <p:cNvPr id="7" name="Google Shape;199;p27">
            <a:extLst>
              <a:ext uri="{FF2B5EF4-FFF2-40B4-BE49-F238E27FC236}">
                <a16:creationId xmlns:a16="http://schemas.microsoft.com/office/drawing/2014/main" id="{68973A33-492D-493A-80DC-81CC9120ED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1093" r="-1083"/>
          <a:stretch/>
        </p:blipFill>
        <p:spPr>
          <a:xfrm>
            <a:off x="996761" y="1408525"/>
            <a:ext cx="661125" cy="116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8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Google Shape;188;p27">
            <a:extLst>
              <a:ext uri="{FF2B5EF4-FFF2-40B4-BE49-F238E27FC236}">
                <a16:creationId xmlns:a16="http://schemas.microsoft.com/office/drawing/2014/main" id="{4C559B0C-6B2B-4A9C-BE8C-E75267A9A81E}"/>
              </a:ext>
            </a:extLst>
          </p:cNvPr>
          <p:cNvSpPr txBox="1">
            <a:spLocks/>
          </p:cNvSpPr>
          <p:nvPr/>
        </p:nvSpPr>
        <p:spPr>
          <a:xfrm>
            <a:off x="785358" y="876550"/>
            <a:ext cx="7406141" cy="1695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  <a:buClr>
                <a:srgbClr val="5BA682"/>
              </a:buClr>
            </a:pPr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  </a:t>
            </a:r>
            <a:r>
              <a:rPr lang="en-US" altLang="ko-KR" sz="1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 </a:t>
            </a:r>
            <a:r>
              <a:rPr lang="ko-KR" altLang="en-US" sz="1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클러스터화가 아닌 서비스로 구현에 대한 문제</a:t>
            </a:r>
            <a:endParaRPr lang="en-US" altLang="ko-KR" sz="18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lvl="1">
              <a:lnSpc>
                <a:spcPct val="200000"/>
              </a:lnSpc>
              <a:buClr>
                <a:srgbClr val="5BA682"/>
              </a:buClr>
            </a:pPr>
            <a:r>
              <a:rPr lang="ko-KR" altLang="en-US" sz="18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  </a:t>
            </a:r>
            <a:r>
              <a:rPr lang="en-US" altLang="ko-KR" sz="1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Image Captioning </a:t>
            </a:r>
            <a:r>
              <a:rPr lang="ko-KR" altLang="en-US" sz="1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서비스에서 필요한 상황에 대한 이미지를 </a:t>
            </a:r>
            <a:r>
              <a:rPr lang="en-US" altLang="ko-KR" sz="1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lang="ko-KR" altLang="en-US" sz="1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아닌 다른 방식으로 가져오는 방법을 탐색해</a:t>
            </a:r>
            <a:endParaRPr lang="en-US" altLang="ko-KR" sz="18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01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ctrTitle" idx="8"/>
          </p:nvPr>
        </p:nvSpPr>
        <p:spPr>
          <a:xfrm>
            <a:off x="0" y="196441"/>
            <a:ext cx="150876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sz="18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9" name="Google Shape;189;p27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Modificatio</a:t>
            </a:r>
            <a:r>
              <a:rPr lang="en" sz="2000" dirty="0">
                <a:solidFill>
                  <a:srgbClr val="77BE9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</a:t>
            </a:r>
            <a:endParaRPr sz="2000" dirty="0">
              <a:solidFill>
                <a:srgbClr val="77BE9C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0" name="Google Shape;190;p27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2788046" y="7275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589E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Summary</a:t>
            </a:r>
            <a:endParaRPr lang="en-US" sz="2000" dirty="0">
              <a:solidFill>
                <a:srgbClr val="589EA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1"/>
          </p:nvPr>
        </p:nvSpPr>
        <p:spPr>
          <a:xfrm>
            <a:off x="2788046" y="11426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발표요약</a:t>
            </a:r>
            <a:endParaRPr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3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피드백</a:t>
            </a:r>
            <a:endParaRPr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3" name="Google Shape;193;p27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Progress</a:t>
            </a:r>
            <a:endParaRPr sz="200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5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현황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5" name="Google Shape;195;p27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6707425" y="3387317"/>
            <a:ext cx="26607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To Be Determined</a:t>
            </a:r>
            <a:endParaRPr sz="2000">
              <a:solidFill>
                <a:schemeClr val="accent4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7"/>
          </p:nvPr>
        </p:nvSpPr>
        <p:spPr>
          <a:xfrm>
            <a:off x="6757980" y="3802660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향후 개선 사항</a:t>
            </a:r>
            <a:endParaRPr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2087338" y="1074375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3372219" y="1864888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5800261" y="3451572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4540730" y="2662706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B7459805-655D-4353-9659-7114D3B5AC44}"/>
              </a:ext>
            </a:extLst>
          </p:cNvPr>
          <p:cNvSpPr/>
          <p:nvPr/>
        </p:nvSpPr>
        <p:spPr>
          <a:xfrm>
            <a:off x="-1" y="1032330"/>
            <a:ext cx="6257925" cy="4111170"/>
          </a:xfrm>
          <a:prstGeom prst="rtTriangle">
            <a:avLst/>
          </a:prstGeom>
          <a:solidFill>
            <a:srgbClr val="22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 rotWithShape="1">
          <a:blip r:embed="rId3">
            <a:alphaModFix/>
          </a:blip>
          <a:srcRect b="19869"/>
          <a:stretch/>
        </p:blipFill>
        <p:spPr>
          <a:xfrm>
            <a:off x="0" y="1021988"/>
            <a:ext cx="9144000" cy="41215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>
            <a:spLocks noGrp="1"/>
          </p:cNvSpPr>
          <p:nvPr>
            <p:ph type="ctrTitle"/>
          </p:nvPr>
        </p:nvSpPr>
        <p:spPr>
          <a:xfrm>
            <a:off x="1759041" y="1445653"/>
            <a:ext cx="5867956" cy="1053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THANK YOU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E4C4C-A6EA-4C96-8DA6-3FA122446EC9}"/>
              </a:ext>
            </a:extLst>
          </p:cNvPr>
          <p:cNvCxnSpPr>
            <a:cxnSpLocks/>
          </p:cNvCxnSpPr>
          <p:nvPr/>
        </p:nvCxnSpPr>
        <p:spPr>
          <a:xfrm>
            <a:off x="2385999" y="2498841"/>
            <a:ext cx="4614039" cy="0"/>
          </a:xfrm>
          <a:prstGeom prst="line">
            <a:avLst/>
          </a:prstGeom>
          <a:ln w="28575">
            <a:solidFill>
              <a:srgbClr val="77BE9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75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F75969A-66F2-44E2-BC31-63B388D83E41}"/>
              </a:ext>
            </a:extLst>
          </p:cNvPr>
          <p:cNvGrpSpPr/>
          <p:nvPr/>
        </p:nvGrpSpPr>
        <p:grpSpPr>
          <a:xfrm>
            <a:off x="1783080" y="1332063"/>
            <a:ext cx="3070860" cy="1440180"/>
            <a:chOff x="1783080" y="1332063"/>
            <a:chExt cx="3070860" cy="14401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E809B8-A2B0-418F-9332-B614A3C665AA}"/>
                </a:ext>
              </a:extLst>
            </p:cNvPr>
            <p:cNvSpPr/>
            <p:nvPr/>
          </p:nvSpPr>
          <p:spPr>
            <a:xfrm>
              <a:off x="1783080" y="1332063"/>
              <a:ext cx="3070860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Google Shape;190;p27">
              <a:hlinkClick r:id="" action="ppaction://noaction"/>
              <a:extLst>
                <a:ext uri="{FF2B5EF4-FFF2-40B4-BE49-F238E27FC236}">
                  <a16:creationId xmlns:a16="http://schemas.microsoft.com/office/drawing/2014/main" id="{BF90F169-6941-436E-9379-92283E2D28C4}"/>
                </a:ext>
              </a:extLst>
            </p:cNvPr>
            <p:cNvSpPr txBox="1">
              <a:spLocks/>
            </p:cNvSpPr>
            <p:nvPr/>
          </p:nvSpPr>
          <p:spPr>
            <a:xfrm>
              <a:off x="1896506" y="1408263"/>
              <a:ext cx="2251800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ko-KR" sz="2800">
                  <a:solidFill>
                    <a:srgbClr val="589EA5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Summary</a:t>
              </a:r>
              <a:endParaRPr lang="en-US" sz="2800">
                <a:solidFill>
                  <a:srgbClr val="589EA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Google Shape;191;p27">
              <a:extLst>
                <a:ext uri="{FF2B5EF4-FFF2-40B4-BE49-F238E27FC236}">
                  <a16:creationId xmlns:a16="http://schemas.microsoft.com/office/drawing/2014/main" id="{9A366B89-C912-4421-88E7-A9EC740358E4}"/>
                </a:ext>
              </a:extLst>
            </p:cNvPr>
            <p:cNvSpPr txBox="1">
              <a:spLocks/>
            </p:cNvSpPr>
            <p:nvPr/>
          </p:nvSpPr>
          <p:spPr>
            <a:xfrm>
              <a:off x="1949846" y="1986063"/>
              <a:ext cx="1906500" cy="572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ko-KR" altLang="en-US" sz="1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지난 발표요약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발표요약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Google Shape;188;p27">
            <a:extLst>
              <a:ext uri="{FF2B5EF4-FFF2-40B4-BE49-F238E27FC236}">
                <a16:creationId xmlns:a16="http://schemas.microsoft.com/office/drawing/2014/main" id="{62B2C62A-C976-429C-AAD5-2AFFABE80ECC}"/>
              </a:ext>
            </a:extLst>
          </p:cNvPr>
          <p:cNvSpPr txBox="1">
            <a:spLocks/>
          </p:cNvSpPr>
          <p:nvPr/>
        </p:nvSpPr>
        <p:spPr>
          <a:xfrm>
            <a:off x="785358" y="918844"/>
            <a:ext cx="7406141" cy="1695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  <a:buClr>
                <a:srgbClr val="5BA682"/>
              </a:buClr>
            </a:pPr>
            <a:r>
              <a:rPr lang="ko-KR" altLang="en-US" sz="1600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  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워커 노드에서 </a:t>
            </a:r>
            <a:r>
              <a:rPr lang="ko-KR" altLang="en-US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움직임 감지 시 </a:t>
            </a:r>
            <a:r>
              <a:rPr lang="en-US" altLang="ko-KR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 </a:t>
            </a:r>
            <a:r>
              <a:rPr lang="ko-KR" altLang="en-US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사항 감지 </a:t>
            </a:r>
            <a:r>
              <a:rPr lang="en-US" altLang="ko-KR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Pod</a:t>
            </a:r>
            <a:r>
              <a:rPr lang="ko-KR" altLang="en-US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배포</a:t>
            </a:r>
            <a:endParaRPr lang="en-US" altLang="ko-KR" sz="1600" dirty="0">
              <a:solidFill>
                <a:srgbClr val="FF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00000"/>
              </a:lnSpc>
              <a:buClr>
                <a:srgbClr val="5BA682"/>
              </a:buClr>
            </a:pPr>
            <a:r>
              <a:rPr lang="ko-KR" altLang="en-US" sz="1600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  </a:t>
            </a:r>
            <a:r>
              <a:rPr lang="en-US" altLang="ko-KR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 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클러스터화</a:t>
            </a:r>
            <a:r>
              <a:rPr lang="en-US" altLang="ko-KR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&amp; </a:t>
            </a:r>
            <a:r>
              <a:rPr lang="ko-KR" altLang="en-US" sz="1600" dirty="0" err="1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도커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Image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</a:t>
            </a:r>
            <a:endParaRPr lang="en-US" altLang="ko-KR" sz="16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00000"/>
              </a:lnSpc>
              <a:buClr>
                <a:srgbClr val="5BA682"/>
              </a:buClr>
            </a:pPr>
            <a:r>
              <a:rPr lang="ko-KR" altLang="en-US" sz="1600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  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서비스의 </a:t>
            </a:r>
            <a:r>
              <a:rPr lang="ko-KR" altLang="en-US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실시간성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및 </a:t>
            </a:r>
            <a:r>
              <a:rPr lang="ko-KR" altLang="en-US" sz="160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비용 절감</a:t>
            </a:r>
            <a:r>
              <a:rPr lang="ko-KR" altLang="en-US" sz="16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대한 조사 진행</a:t>
            </a:r>
            <a:endParaRPr lang="en-US" altLang="ko-KR" sz="16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82599B-E75F-4342-8944-BB5BBDDDEF43}"/>
              </a:ext>
            </a:extLst>
          </p:cNvPr>
          <p:cNvGrpSpPr/>
          <p:nvPr/>
        </p:nvGrpSpPr>
        <p:grpSpPr>
          <a:xfrm>
            <a:off x="785358" y="2411000"/>
            <a:ext cx="7914657" cy="2567390"/>
            <a:chOff x="1037200" y="2574300"/>
            <a:chExt cx="7914657" cy="2412679"/>
          </a:xfrm>
        </p:grpSpPr>
        <p:pic>
          <p:nvPicPr>
            <p:cNvPr id="5" name="그래픽 4" descr="보안 카메라 단색으로 채워진">
              <a:extLst>
                <a:ext uri="{FF2B5EF4-FFF2-40B4-BE49-F238E27FC236}">
                  <a16:creationId xmlns:a16="http://schemas.microsoft.com/office/drawing/2014/main" id="{6F293EF9-AAE8-46D3-8254-B7AA15680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5018" y="3217265"/>
              <a:ext cx="440901" cy="354210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4A6A6F5-00E0-4D01-A80B-5CB9457F0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48948" y="3454736"/>
              <a:ext cx="240807" cy="516779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77C4EF2-5853-47E3-8F07-C1DAA2558C2A}"/>
                </a:ext>
              </a:extLst>
            </p:cNvPr>
            <p:cNvCxnSpPr>
              <a:cxnSpLocks/>
            </p:cNvCxnSpPr>
            <p:nvPr/>
          </p:nvCxnSpPr>
          <p:spPr>
            <a:xfrm>
              <a:off x="1622650" y="3430879"/>
              <a:ext cx="723089" cy="37544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래픽 8" descr="Aspiration 단색으로 채워진">
              <a:extLst>
                <a:ext uri="{FF2B5EF4-FFF2-40B4-BE49-F238E27FC236}">
                  <a16:creationId xmlns:a16="http://schemas.microsoft.com/office/drawing/2014/main" id="{27BBA1C5-443E-460D-A1CA-7D902F20B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4272" y="3492280"/>
              <a:ext cx="743435" cy="6616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8DF71A-2AF0-4589-9896-6F65A74C2FA9}"/>
                </a:ext>
              </a:extLst>
            </p:cNvPr>
            <p:cNvSpPr txBox="1"/>
            <p:nvPr/>
          </p:nvSpPr>
          <p:spPr>
            <a:xfrm>
              <a:off x="1037200" y="4153964"/>
              <a:ext cx="17436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움직임 감지</a:t>
              </a:r>
              <a:endParaRPr lang="en-US" altLang="ko-KR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11" name="그래픽 10" descr="보안 카메라 단색으로 채워진">
              <a:extLst>
                <a:ext uri="{FF2B5EF4-FFF2-40B4-BE49-F238E27FC236}">
                  <a16:creationId xmlns:a16="http://schemas.microsoft.com/office/drawing/2014/main" id="{8FDC4C5A-4E67-4EC1-9425-93A207CC5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25089" y="3406178"/>
              <a:ext cx="440901" cy="354210"/>
            </a:xfrm>
            <a:prstGeom prst="rect">
              <a:avLst/>
            </a:prstGeom>
          </p:spPr>
        </p:pic>
        <p:pic>
          <p:nvPicPr>
            <p:cNvPr id="12" name="그림 11" descr="밤하늘이(가) 표시된 사진&#10;&#10;자동 생성된 설명">
              <a:extLst>
                <a:ext uri="{FF2B5EF4-FFF2-40B4-BE49-F238E27FC236}">
                  <a16:creationId xmlns:a16="http://schemas.microsoft.com/office/drawing/2014/main" id="{A8F6419B-A11A-4669-9BD4-59510476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61196" y1="55053" x2="61196" y2="55053"/>
                          <a14:foregroundMark x1="49891" y1="28507" x2="49891" y2="28507"/>
                          <a14:foregroundMark x1="45326" y1="33183" x2="45326" y2="33183"/>
                          <a14:foregroundMark x1="55217" y1="31674" x2="55217" y2="31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9046" y="3525137"/>
              <a:ext cx="1194936" cy="691817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86F68E8-1E7E-4924-8F0D-7C751A7A1CCF}"/>
                </a:ext>
              </a:extLst>
            </p:cNvPr>
            <p:cNvCxnSpPr>
              <a:cxnSpLocks/>
            </p:cNvCxnSpPr>
            <p:nvPr/>
          </p:nvCxnSpPr>
          <p:spPr>
            <a:xfrm>
              <a:off x="3799019" y="3643649"/>
              <a:ext cx="173837" cy="296875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3AC715A-E993-46D4-8E6D-1CEB35B60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72720" y="3619791"/>
              <a:ext cx="723089" cy="37544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9FE9CD-5A74-4573-A710-1223B0BCF4C3}"/>
                </a:ext>
              </a:extLst>
            </p:cNvPr>
            <p:cNvSpPr txBox="1"/>
            <p:nvPr/>
          </p:nvSpPr>
          <p:spPr>
            <a:xfrm>
              <a:off x="3276986" y="4100356"/>
              <a:ext cx="174368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딥러닝을 통한 위험 상황 감지</a:t>
              </a:r>
              <a:endParaRPr lang="en-US" altLang="ko-KR" sz="1100" spc="-1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11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11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5011AF17-964F-4943-B9CD-3007D4BAA144}"/>
                </a:ext>
              </a:extLst>
            </p:cNvPr>
            <p:cNvSpPr/>
            <p:nvPr/>
          </p:nvSpPr>
          <p:spPr>
            <a:xfrm>
              <a:off x="2756231" y="3713125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pic>
          <p:nvPicPr>
            <p:cNvPr id="17" name="Picture 4" descr="KEDA | Kubernetes Event-driven Autoscaling">
              <a:extLst>
                <a:ext uri="{FF2B5EF4-FFF2-40B4-BE49-F238E27FC236}">
                  <a16:creationId xmlns:a16="http://schemas.microsoft.com/office/drawing/2014/main" id="{516755EF-4CF1-42C3-92E5-2E984909C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067" y="3217266"/>
              <a:ext cx="896510" cy="81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041695-9AE1-43C1-BD0C-5F586980D3A8}"/>
                </a:ext>
              </a:extLst>
            </p:cNvPr>
            <p:cNvSpPr txBox="1"/>
            <p:nvPr/>
          </p:nvSpPr>
          <p:spPr>
            <a:xfrm>
              <a:off x="5466482" y="4043343"/>
              <a:ext cx="17436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KEDA</a:t>
              </a:r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통한 </a:t>
              </a:r>
              <a:r>
                <a:rPr lang="en-US" altLang="ko-KR" sz="1100" spc="-15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FaaS</a:t>
              </a:r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실현</a:t>
              </a:r>
              <a:b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</a:br>
              <a:r>
                <a:rPr lang="en-US" altLang="ko-KR" sz="1100" spc="-15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(Scale to Zero)</a:t>
              </a:r>
              <a:endParaRPr lang="ko-KR" altLang="en-US" sz="1100" spc="-1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02A1063B-CE98-4323-BD26-4BC6379F4F58}"/>
                </a:ext>
              </a:extLst>
            </p:cNvPr>
            <p:cNvSpPr/>
            <p:nvPr/>
          </p:nvSpPr>
          <p:spPr>
            <a:xfrm>
              <a:off x="7273754" y="3671206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3BFC7802-986F-44D3-91BE-B76E8BF1C071}"/>
                </a:ext>
              </a:extLst>
            </p:cNvPr>
            <p:cNvSpPr/>
            <p:nvPr/>
          </p:nvSpPr>
          <p:spPr>
            <a:xfrm rot="19680078">
              <a:off x="7289857" y="3386299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4448F90A-F22F-4071-82E7-F85887E3175C}"/>
                </a:ext>
              </a:extLst>
            </p:cNvPr>
            <p:cNvSpPr/>
            <p:nvPr/>
          </p:nvSpPr>
          <p:spPr>
            <a:xfrm rot="1787956">
              <a:off x="7304530" y="3984254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8B6E19A-3838-4866-A447-8EE0A8FBD693}"/>
                </a:ext>
              </a:extLst>
            </p:cNvPr>
            <p:cNvSpPr/>
            <p:nvPr/>
          </p:nvSpPr>
          <p:spPr>
            <a:xfrm>
              <a:off x="5191907" y="3705508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23" name="Google Shape;177;p5">
              <a:extLst>
                <a:ext uri="{FF2B5EF4-FFF2-40B4-BE49-F238E27FC236}">
                  <a16:creationId xmlns:a16="http://schemas.microsoft.com/office/drawing/2014/main" id="{DE70DF13-2843-4C43-9E3A-185FC65271C6}"/>
                </a:ext>
              </a:extLst>
            </p:cNvPr>
            <p:cNvSpPr txBox="1"/>
            <p:nvPr/>
          </p:nvSpPr>
          <p:spPr>
            <a:xfrm>
              <a:off x="2434517" y="3333032"/>
              <a:ext cx="94599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HPC</a:t>
              </a:r>
              <a:r>
                <a:rPr lang="ko-KR" alt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딥러닝 </a:t>
              </a:r>
              <a:r>
                <a:rPr lang="en-US" altLang="ko-KR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Pod</a:t>
              </a:r>
              <a:r>
                <a:rPr 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8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배포</a:t>
              </a:r>
              <a:endParaRPr sz="9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24" name="Google Shape;170;p5">
              <a:extLst>
                <a:ext uri="{FF2B5EF4-FFF2-40B4-BE49-F238E27FC236}">
                  <a16:creationId xmlns:a16="http://schemas.microsoft.com/office/drawing/2014/main" id="{DC5B7AD9-4614-466D-BC60-A576DA2672D1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589870" y="2574300"/>
              <a:ext cx="1361987" cy="7595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76;p5">
              <a:extLst>
                <a:ext uri="{FF2B5EF4-FFF2-40B4-BE49-F238E27FC236}">
                  <a16:creationId xmlns:a16="http://schemas.microsoft.com/office/drawing/2014/main" id="{F1A3FBC3-408E-440D-A91E-323159A3A0CF}"/>
                </a:ext>
              </a:extLst>
            </p:cNvPr>
            <p:cNvSpPr txBox="1"/>
            <p:nvPr/>
          </p:nvSpPr>
          <p:spPr>
            <a:xfrm>
              <a:off x="7650293" y="3165067"/>
              <a:ext cx="12868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사고 위치 실시간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표시 서비스</a:t>
              </a:r>
              <a:endParaRPr lang="ko-KR" altLang="en-US" sz="10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26" name="Google Shape;171;p5" descr="불꽃 단색으로 채워진">
              <a:extLst>
                <a:ext uri="{FF2B5EF4-FFF2-40B4-BE49-F238E27FC236}">
                  <a16:creationId xmlns:a16="http://schemas.microsoft.com/office/drawing/2014/main" id="{9F9F702F-AB33-47C3-9EC7-FBB7C95D82A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012286" y="3544016"/>
              <a:ext cx="572843" cy="356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177;p5">
              <a:extLst>
                <a:ext uri="{FF2B5EF4-FFF2-40B4-BE49-F238E27FC236}">
                  <a16:creationId xmlns:a16="http://schemas.microsoft.com/office/drawing/2014/main" id="{0A9CB59A-A9E4-40F4-A5E4-F121056560AF}"/>
                </a:ext>
              </a:extLst>
            </p:cNvPr>
            <p:cNvSpPr txBox="1"/>
            <p:nvPr/>
          </p:nvSpPr>
          <p:spPr>
            <a:xfrm>
              <a:off x="7663146" y="3858439"/>
              <a:ext cx="1207273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SNS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화재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발생</a:t>
              </a:r>
              <a:endParaRPr sz="1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정보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전송</a:t>
              </a:r>
              <a:endParaRPr sz="105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29" name="Google Shape;172;p5" descr="남자 단색으로 채워진">
              <a:extLst>
                <a:ext uri="{FF2B5EF4-FFF2-40B4-BE49-F238E27FC236}">
                  <a16:creationId xmlns:a16="http://schemas.microsoft.com/office/drawing/2014/main" id="{83AC7B76-1429-4229-9496-6CB5EE73126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007354" y="4246098"/>
              <a:ext cx="572844" cy="379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178;p5">
              <a:extLst>
                <a:ext uri="{FF2B5EF4-FFF2-40B4-BE49-F238E27FC236}">
                  <a16:creationId xmlns:a16="http://schemas.microsoft.com/office/drawing/2014/main" id="{B8B5A592-B1E7-4BA6-BCA5-B9D95CF3F862}"/>
                </a:ext>
              </a:extLst>
            </p:cNvPr>
            <p:cNvSpPr txBox="1"/>
            <p:nvPr/>
          </p:nvSpPr>
          <p:spPr>
            <a:xfrm>
              <a:off x="7643887" y="4586910"/>
              <a:ext cx="129961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상황을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sz="100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텍스트화</a:t>
              </a: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하는 서비스</a:t>
              </a:r>
              <a:endParaRPr sz="100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1" name="Google Shape;188;p27">
            <a:extLst>
              <a:ext uri="{FF2B5EF4-FFF2-40B4-BE49-F238E27FC236}">
                <a16:creationId xmlns:a16="http://schemas.microsoft.com/office/drawing/2014/main" id="{7645373F-93B7-466C-A018-D7066F5BC70D}"/>
              </a:ext>
            </a:extLst>
          </p:cNvPr>
          <p:cNvSpPr txBox="1">
            <a:spLocks/>
          </p:cNvSpPr>
          <p:nvPr/>
        </p:nvSpPr>
        <p:spPr>
          <a:xfrm>
            <a:off x="400574" y="307644"/>
            <a:ext cx="655158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</a:t>
            </a:r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서비스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개요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1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2767991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지난 발표요약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Google Shape;188;p27">
            <a:extLst>
              <a:ext uri="{FF2B5EF4-FFF2-40B4-BE49-F238E27FC236}">
                <a16:creationId xmlns:a16="http://schemas.microsoft.com/office/drawing/2014/main" id="{3D10C920-7777-4AFA-A0E6-510CAF1F3F98}"/>
              </a:ext>
            </a:extLst>
          </p:cNvPr>
          <p:cNvSpPr txBox="1">
            <a:spLocks/>
          </p:cNvSpPr>
          <p:nvPr/>
        </p:nvSpPr>
        <p:spPr>
          <a:xfrm>
            <a:off x="400574" y="307644"/>
            <a:ext cx="655158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클러스터 구성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A12100D-22BF-4CEB-A920-17F6242C1BA2}"/>
              </a:ext>
            </a:extLst>
          </p:cNvPr>
          <p:cNvGrpSpPr/>
          <p:nvPr/>
        </p:nvGrpSpPr>
        <p:grpSpPr>
          <a:xfrm>
            <a:off x="1617952" y="876551"/>
            <a:ext cx="2806947" cy="3887009"/>
            <a:chOff x="5627010" y="988358"/>
            <a:chExt cx="2806947" cy="3887009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0D735AC-D750-40A1-A94F-9534C710F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949" b="93231" l="9924" r="90534">
                          <a14:foregroundMark x1="45344" y1="12000" x2="45954" y2="8103"/>
                          <a14:foregroundMark x1="36947" y1="7385" x2="37557" y2="7385"/>
                          <a14:foregroundMark x1="47786" y1="6051" x2="47786" y2="6051"/>
                          <a14:foregroundMark x1="86412" y1="28410" x2="86412" y2="28410"/>
                          <a14:foregroundMark x1="90687" y1="30462" x2="90687" y2="30462"/>
                          <a14:foregroundMark x1="37863" y1="88308" x2="37863" y2="88308"/>
                          <a14:foregroundMark x1="37405" y1="93231" x2="37405" y2="93231"/>
                          <a14:foregroundMark x1="90382" y1="53436" x2="90382" y2="53436"/>
                          <a14:foregroundMark x1="60000" y1="75385" x2="60000" y2="75385"/>
                          <a14:foregroundMark x1="31298" y1="80103" x2="31298" y2="80103"/>
                          <a14:foregroundMark x1="29618" y1="80205" x2="29618" y2="80205"/>
                          <a14:foregroundMark x1="36031" y1="82051" x2="36031" y2="82051"/>
                          <a14:foregroundMark x1="34504" y1="76513" x2="34504" y2="76513"/>
                          <a14:foregroundMark x1="65954" y1="73538" x2="65954" y2="73538"/>
                          <a14:foregroundMark x1="17405" y1="29846" x2="17405" y2="29846"/>
                          <a14:foregroundMark x1="16183" y1="27385" x2="16183" y2="27385"/>
                          <a14:foregroundMark x1="38015" y1="5949" x2="38015" y2="5949"/>
                          <a14:backgroundMark x1="80458" y1="9744" x2="80458" y2="9744"/>
                          <a14:backgroundMark x1="76641" y1="5744" x2="90840" y2="17333"/>
                          <a14:backgroundMark x1="89466" y1="7487" x2="88550" y2="5641"/>
                          <a14:backgroundMark x1="34351" y1="79282" x2="34351" y2="79282"/>
                          <a14:backgroundMark x1="34046" y1="79590" x2="34809" y2="79282"/>
                          <a14:backgroundMark x1="46870" y1="7897" x2="46870" y2="7897"/>
                          <a14:backgroundMark x1="45802" y1="8103" x2="45802" y2="8103"/>
                          <a14:backgroundMark x1="37863" y1="74051" x2="37863" y2="74051"/>
                          <a14:backgroundMark x1="37557" y1="74564" x2="37557" y2="74564"/>
                          <a14:backgroundMark x1="15420" y1="74256" x2="15420" y2="74256"/>
                          <a14:backgroundMark x1="35725" y1="74667" x2="35725" y2="74667"/>
                          <a14:backgroundMark x1="20611" y1="26564" x2="20611" y2="265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3869" y="988358"/>
              <a:ext cx="2740088" cy="3887009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2C56D1-ECEF-4088-8B39-47F0B0E398BC}"/>
                </a:ext>
              </a:extLst>
            </p:cNvPr>
            <p:cNvSpPr/>
            <p:nvPr/>
          </p:nvSpPr>
          <p:spPr>
            <a:xfrm>
              <a:off x="6164839" y="1814669"/>
              <a:ext cx="555536" cy="332067"/>
            </a:xfrm>
            <a:prstGeom prst="roundRect">
              <a:avLst/>
            </a:prstGeom>
            <a:solidFill>
              <a:srgbClr val="5A7D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Master</a:t>
              </a:r>
            </a:p>
            <a:p>
              <a:pPr algn="ctr"/>
              <a:r>
                <a:rPr lang="en-US" altLang="ko-KR" sz="800" b="1">
                  <a:solidFill>
                    <a:schemeClr val="bg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3C051CB-8EE8-4836-A362-4DDC06731870}"/>
                </a:ext>
              </a:extLst>
            </p:cNvPr>
            <p:cNvSpPr/>
            <p:nvPr/>
          </p:nvSpPr>
          <p:spPr>
            <a:xfrm>
              <a:off x="7003244" y="2234970"/>
              <a:ext cx="580422" cy="254978"/>
            </a:xfrm>
            <a:prstGeom prst="roundRect">
              <a:avLst/>
            </a:prstGeom>
            <a:solidFill>
              <a:srgbClr val="FF818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  <a:latin typeface="+mn-ea"/>
                </a:rPr>
                <a:t>HPC</a:t>
              </a:r>
              <a:endParaRPr lang="ko-KR" altLang="en-US" sz="105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7C98580-213A-48A4-B6EC-FD22C22A08A7}"/>
                </a:ext>
              </a:extLst>
            </p:cNvPr>
            <p:cNvSpPr/>
            <p:nvPr/>
          </p:nvSpPr>
          <p:spPr>
            <a:xfrm>
              <a:off x="5972541" y="1653543"/>
              <a:ext cx="1689678" cy="1496196"/>
            </a:xfrm>
            <a:prstGeom prst="roundRect">
              <a:avLst/>
            </a:prstGeom>
            <a:noFill/>
            <a:ln w="19050">
              <a:solidFill>
                <a:srgbClr val="3B5EE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pic>
          <p:nvPicPr>
            <p:cNvPr id="37" name="Picture 2" descr="Kubernetes | asbubam&amp;#39;s blog on 2dal.com">
              <a:extLst>
                <a:ext uri="{FF2B5EF4-FFF2-40B4-BE49-F238E27FC236}">
                  <a16:creationId xmlns:a16="http://schemas.microsoft.com/office/drawing/2014/main" id="{AB8E84E3-1028-480F-AF46-89512A871D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3"/>
            <a:stretch/>
          </p:blipFill>
          <p:spPr bwMode="auto">
            <a:xfrm>
              <a:off x="6129350" y="1499939"/>
              <a:ext cx="915926" cy="23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Kubernetes | asbubam&amp;#39;s blog on 2dal.com">
              <a:extLst>
                <a:ext uri="{FF2B5EF4-FFF2-40B4-BE49-F238E27FC236}">
                  <a16:creationId xmlns:a16="http://schemas.microsoft.com/office/drawing/2014/main" id="{6578205A-02F8-4FEA-A2DB-75B2E8E7F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3"/>
            <a:stretch/>
          </p:blipFill>
          <p:spPr bwMode="auto">
            <a:xfrm>
              <a:off x="5627010" y="1384339"/>
              <a:ext cx="783954" cy="438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8FE8C6B-490D-4D02-803C-8D17EEADEC68}"/>
                </a:ext>
              </a:extLst>
            </p:cNvPr>
            <p:cNvSpPr/>
            <p:nvPr/>
          </p:nvSpPr>
          <p:spPr>
            <a:xfrm>
              <a:off x="6635930" y="1823038"/>
              <a:ext cx="580422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8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800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EE09C08-DD05-416E-A3DA-7FF2245DC757}"/>
                </a:ext>
              </a:extLst>
            </p:cNvPr>
            <p:cNvSpPr/>
            <p:nvPr/>
          </p:nvSpPr>
          <p:spPr>
            <a:xfrm>
              <a:off x="6666997" y="2609880"/>
              <a:ext cx="563845" cy="332067"/>
            </a:xfrm>
            <a:prstGeom prst="roundRect">
              <a:avLst/>
            </a:prstGeom>
            <a:solidFill>
              <a:srgbClr val="E7E8E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Worker</a:t>
              </a:r>
            </a:p>
            <a:p>
              <a:pPr algn="ctr"/>
              <a:r>
                <a:rPr lang="en-US" altLang="ko-KR" sz="700" b="1">
                  <a:solidFill>
                    <a:schemeClr val="tx1"/>
                  </a:solidFill>
                  <a:latin typeface="+mn-ea"/>
                </a:rPr>
                <a:t>Node</a:t>
              </a:r>
              <a:endParaRPr lang="ko-KR" altLang="en-US" sz="700" b="1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A815B57-90B2-46E0-93F6-642FA6F2DCDA}"/>
              </a:ext>
            </a:extLst>
          </p:cNvPr>
          <p:cNvSpPr/>
          <p:nvPr/>
        </p:nvSpPr>
        <p:spPr>
          <a:xfrm>
            <a:off x="4908478" y="2123163"/>
            <a:ext cx="3340145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Kubernetes 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클러스터화</a:t>
            </a:r>
            <a:b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Master Node –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</a:t>
            </a:r>
            <a:b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Worker Node –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대전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성남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12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4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3B4720-0B18-4922-A14F-1159D45DD16D}"/>
              </a:ext>
            </a:extLst>
          </p:cNvPr>
          <p:cNvGrpSpPr/>
          <p:nvPr/>
        </p:nvGrpSpPr>
        <p:grpSpPr>
          <a:xfrm>
            <a:off x="5417820" y="1257300"/>
            <a:ext cx="3070860" cy="1440180"/>
            <a:chOff x="5417820" y="1257300"/>
            <a:chExt cx="3070860" cy="144018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58A990-BCF1-4989-B9D2-91183F8A83D6}"/>
                </a:ext>
              </a:extLst>
            </p:cNvPr>
            <p:cNvSpPr/>
            <p:nvPr/>
          </p:nvSpPr>
          <p:spPr>
            <a:xfrm>
              <a:off x="5417820" y="1257300"/>
              <a:ext cx="3070860" cy="1440180"/>
            </a:xfrm>
            <a:prstGeom prst="rect">
              <a:avLst/>
            </a:prstGeom>
            <a:solidFill>
              <a:srgbClr val="22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Google Shape;189;p27">
              <a:hlinkClick r:id="" action="ppaction://noaction"/>
              <a:extLst>
                <a:ext uri="{FF2B5EF4-FFF2-40B4-BE49-F238E27FC236}">
                  <a16:creationId xmlns:a16="http://schemas.microsoft.com/office/drawing/2014/main" id="{A1293834-D6B5-4FAD-A461-58F6745F5834}"/>
                </a:ext>
              </a:extLst>
            </p:cNvPr>
            <p:cNvSpPr txBox="1">
              <a:spLocks/>
            </p:cNvSpPr>
            <p:nvPr/>
          </p:nvSpPr>
          <p:spPr>
            <a:xfrm>
              <a:off x="5573087" y="1328445"/>
              <a:ext cx="2760325" cy="577800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2800" dirty="0">
                  <a:solidFill>
                    <a:srgbClr val="77BE9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Modification</a:t>
              </a:r>
            </a:p>
          </p:txBody>
        </p:sp>
      </p:grpSp>
      <p:sp>
        <p:nvSpPr>
          <p:cNvPr id="6" name="Google Shape;192;p27">
            <a:extLst>
              <a:ext uri="{FF2B5EF4-FFF2-40B4-BE49-F238E27FC236}">
                <a16:creationId xmlns:a16="http://schemas.microsoft.com/office/drawing/2014/main" id="{B52E36D4-6388-4CE5-9DE0-19F4A8870AF0}"/>
              </a:ext>
            </a:extLst>
          </p:cNvPr>
          <p:cNvSpPr txBox="1">
            <a:spLocks/>
          </p:cNvSpPr>
          <p:nvPr/>
        </p:nvSpPr>
        <p:spPr>
          <a:xfrm>
            <a:off x="5603567" y="1906245"/>
            <a:ext cx="250124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피드백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407134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3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피드백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Google Shape;188;p27">
            <a:extLst>
              <a:ext uri="{FF2B5EF4-FFF2-40B4-BE49-F238E27FC236}">
                <a16:creationId xmlns:a16="http://schemas.microsoft.com/office/drawing/2014/main" id="{B3A81EFB-B436-4D3C-8578-4BA396DC3B7D}"/>
              </a:ext>
            </a:extLst>
          </p:cNvPr>
          <p:cNvSpPr txBox="1">
            <a:spLocks/>
          </p:cNvSpPr>
          <p:nvPr/>
        </p:nvSpPr>
        <p:spPr>
          <a:xfrm>
            <a:off x="868929" y="1131297"/>
            <a:ext cx="7406141" cy="3058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  <a:buClr>
                <a:srgbClr val="5BA682"/>
              </a:buClr>
            </a:pPr>
            <a:r>
              <a:rPr lang="ko-KR" altLang="en-US" sz="16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  </a:t>
            </a:r>
            <a:r>
              <a:rPr lang="ko-KR" altLang="en-US" sz="16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딥러닝 모델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어느정도 범위 내에서 인식하고 있는지 명시</a:t>
            </a:r>
            <a:endParaRPr lang="en-US" altLang="ko-KR" sz="16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50000"/>
              </a:lnSpc>
              <a:buClr>
                <a:srgbClr val="5BA682"/>
              </a:buClr>
            </a:pPr>
            <a:r>
              <a:rPr lang="ko-KR" altLang="en-US" sz="16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  </a:t>
            </a:r>
            <a: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FaaS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장점이 부각되도록 </a:t>
            </a:r>
            <a:r>
              <a:rPr lang="ko-KR" altLang="en-US" sz="16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비용적인 측면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같은 부분을 조사</a:t>
            </a:r>
            <a:endParaRPr lang="en-US" altLang="ko-KR" sz="16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250000"/>
              </a:lnSpc>
              <a:buClr>
                <a:srgbClr val="5BA682"/>
              </a:buClr>
            </a:pPr>
            <a:r>
              <a:rPr lang="ko-KR" altLang="en-US" sz="16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전체적인 </a:t>
            </a:r>
            <a:r>
              <a:rPr lang="ko-KR" altLang="en-US" sz="160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아키텍쳐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더 명확하게 표현</a:t>
            </a:r>
            <a:b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1600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▷ </a:t>
            </a:r>
            <a:r>
              <a:rPr lang="en-US" altLang="ko-KR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 </a:t>
            </a:r>
            <a:r>
              <a:rPr lang="ko-KR" altLang="en-US" sz="16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클러스터화가 아닌 서비스로 배포하여 사용</a:t>
            </a:r>
            <a:endParaRPr lang="en-US" altLang="ko-KR" sz="160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57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407134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3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피드백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Google Shape;188;p27">
            <a:extLst>
              <a:ext uri="{FF2B5EF4-FFF2-40B4-BE49-F238E27FC236}">
                <a16:creationId xmlns:a16="http://schemas.microsoft.com/office/drawing/2014/main" id="{B3A81EFB-B436-4D3C-8578-4BA396DC3B7D}"/>
              </a:ext>
            </a:extLst>
          </p:cNvPr>
          <p:cNvSpPr txBox="1">
            <a:spLocks/>
          </p:cNvSpPr>
          <p:nvPr/>
        </p:nvSpPr>
        <p:spPr>
          <a:xfrm>
            <a:off x="487092" y="403451"/>
            <a:ext cx="7406141" cy="1695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  <a:buClr>
                <a:srgbClr val="5BA682"/>
              </a:buClr>
            </a:pPr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딥러닝 모델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어느정도 범위 내에서 인식하고 있는지 명시</a:t>
            </a:r>
            <a:endParaRPr lang="en-US" altLang="ko-KR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fire_test5_최종">
            <a:hlinkClick r:id="" action="ppaction://media"/>
            <a:extLst>
              <a:ext uri="{FF2B5EF4-FFF2-40B4-BE49-F238E27FC236}">
                <a16:creationId xmlns:a16="http://schemas.microsoft.com/office/drawing/2014/main" id="{F7CCD4E6-758A-4328-8AE9-D5B809F266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92957" y="1794268"/>
            <a:ext cx="4478157" cy="2518964"/>
          </a:xfrm>
          <a:prstGeom prst="rect">
            <a:avLst/>
          </a:prstGeom>
        </p:spPr>
      </p:pic>
      <p:pic>
        <p:nvPicPr>
          <p:cNvPr id="6" name="accident 영상">
            <a:hlinkClick r:id="" action="ppaction://media"/>
            <a:extLst>
              <a:ext uri="{FF2B5EF4-FFF2-40B4-BE49-F238E27FC236}">
                <a16:creationId xmlns:a16="http://schemas.microsoft.com/office/drawing/2014/main" id="{7CADABB5-1025-4F71-8F98-9D60249B01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281" y="1794268"/>
            <a:ext cx="4478158" cy="25189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EC67953-C292-463D-8B19-947743504492}"/>
              </a:ext>
            </a:extLst>
          </p:cNvPr>
          <p:cNvSpPr/>
          <p:nvPr/>
        </p:nvSpPr>
        <p:spPr>
          <a:xfrm>
            <a:off x="233957" y="1200335"/>
            <a:ext cx="467947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Object Detecting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의한 상황 추론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화재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503C9C-476E-4848-B95D-742825B7816B}"/>
              </a:ext>
            </a:extLst>
          </p:cNvPr>
          <p:cNvSpPr/>
          <p:nvPr/>
        </p:nvSpPr>
        <p:spPr>
          <a:xfrm>
            <a:off x="1808629" y="4375017"/>
            <a:ext cx="921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사고 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C2144B-D2EB-452F-B74C-9FA28999C1BF}"/>
              </a:ext>
            </a:extLst>
          </p:cNvPr>
          <p:cNvSpPr/>
          <p:nvPr/>
        </p:nvSpPr>
        <p:spPr>
          <a:xfrm>
            <a:off x="6443142" y="4375016"/>
            <a:ext cx="921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화재 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6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8;p27">
            <a:extLst>
              <a:ext uri="{FF2B5EF4-FFF2-40B4-BE49-F238E27FC236}">
                <a16:creationId xmlns:a16="http://schemas.microsoft.com/office/drawing/2014/main" id="{95C9B367-A13F-4320-8AE3-A2EBA9DD322E}"/>
              </a:ext>
            </a:extLst>
          </p:cNvPr>
          <p:cNvSpPr txBox="1">
            <a:spLocks/>
          </p:cNvSpPr>
          <p:nvPr/>
        </p:nvSpPr>
        <p:spPr>
          <a:xfrm>
            <a:off x="233957" y="-69649"/>
            <a:ext cx="407134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solidFill>
                  <a:srgbClr val="75998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3</a:t>
            </a:r>
            <a:r>
              <a:rPr lang="ko-KR" altLang="en-US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멘토링 피드백</a:t>
            </a:r>
            <a:r>
              <a:rPr lang="en-US" altLang="ko-KR" sz="24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Google Shape;188;p27">
            <a:extLst>
              <a:ext uri="{FF2B5EF4-FFF2-40B4-BE49-F238E27FC236}">
                <a16:creationId xmlns:a16="http://schemas.microsoft.com/office/drawing/2014/main" id="{B3A81EFB-B436-4D3C-8578-4BA396DC3B7D}"/>
              </a:ext>
            </a:extLst>
          </p:cNvPr>
          <p:cNvSpPr txBox="1">
            <a:spLocks/>
          </p:cNvSpPr>
          <p:nvPr/>
        </p:nvSpPr>
        <p:spPr>
          <a:xfrm>
            <a:off x="487092" y="403451"/>
            <a:ext cx="7406141" cy="1695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  <a:buClr>
                <a:srgbClr val="5BA682"/>
              </a:buClr>
            </a:pPr>
            <a:r>
              <a:rPr lang="en-US" altLang="ko-KR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(1)</a:t>
            </a:r>
            <a:r>
              <a:rPr lang="ko-KR" altLang="en-US">
                <a:solidFill>
                  <a:srgbClr val="5BA68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딥러닝 모델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어느정도 범위 내에서 인식하고 있는지 명시</a:t>
            </a:r>
            <a:endParaRPr lang="en-US" altLang="ko-KR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gun_최종">
            <a:hlinkClick r:id="" action="ppaction://media"/>
            <a:extLst>
              <a:ext uri="{FF2B5EF4-FFF2-40B4-BE49-F238E27FC236}">
                <a16:creationId xmlns:a16="http://schemas.microsoft.com/office/drawing/2014/main" id="{9B7915CE-EE55-4C5C-B827-306F555A20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416" y="1912689"/>
            <a:ext cx="4377473" cy="2462329"/>
          </a:xfrm>
          <a:prstGeom prst="rect">
            <a:avLst/>
          </a:prstGeom>
        </p:spPr>
      </p:pic>
      <p:pic>
        <p:nvPicPr>
          <p:cNvPr id="4" name="knife 최종">
            <a:hlinkClick r:id="" action="ppaction://media"/>
            <a:extLst>
              <a:ext uri="{FF2B5EF4-FFF2-40B4-BE49-F238E27FC236}">
                <a16:creationId xmlns:a16="http://schemas.microsoft.com/office/drawing/2014/main" id="{1AA3F597-EDDB-4B5C-A777-395623BE1F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22334" y="1912688"/>
            <a:ext cx="4377473" cy="24623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20FA39-A79A-4F1F-9F11-4D7155F61D4D}"/>
              </a:ext>
            </a:extLst>
          </p:cNvPr>
          <p:cNvSpPr/>
          <p:nvPr/>
        </p:nvSpPr>
        <p:spPr>
          <a:xfrm>
            <a:off x="233957" y="1200335"/>
            <a:ext cx="467947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Object Detecting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의한 물체 검출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총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칼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F4C10D-CAEC-4D4A-AC92-22AB0C5412F9}"/>
              </a:ext>
            </a:extLst>
          </p:cNvPr>
          <p:cNvSpPr/>
          <p:nvPr/>
        </p:nvSpPr>
        <p:spPr>
          <a:xfrm>
            <a:off x="1808629" y="4375017"/>
            <a:ext cx="921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BD60C9-09B6-4338-9FAA-C64CD99C1ADA}"/>
              </a:ext>
            </a:extLst>
          </p:cNvPr>
          <p:cNvSpPr/>
          <p:nvPr/>
        </p:nvSpPr>
        <p:spPr>
          <a:xfrm>
            <a:off x="6443142" y="4375016"/>
            <a:ext cx="921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칼 </a:t>
            </a:r>
            <a:r>
              <a:rPr lang="en-US" altLang="ko-KR" sz="1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5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mart City Compan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7042728659BA4682610DA1EC66B0A9" ma:contentTypeVersion="4" ma:contentTypeDescription="새 문서를 만듭니다." ma:contentTypeScope="" ma:versionID="2de637d61d5f0b311dd34624446c46a7">
  <xsd:schema xmlns:xsd="http://www.w3.org/2001/XMLSchema" xmlns:xs="http://www.w3.org/2001/XMLSchema" xmlns:p="http://schemas.microsoft.com/office/2006/metadata/properties" xmlns:ns3="5a969dc3-2ae6-4d09-a6f2-60661e136586" targetNamespace="http://schemas.microsoft.com/office/2006/metadata/properties" ma:root="true" ma:fieldsID="49ca533b194c89000c340d16e30a1ee3" ns3:_="">
    <xsd:import namespace="5a969dc3-2ae6-4d09-a6f2-60661e1365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69dc3-2ae6-4d09-a6f2-60661e136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BBEAF2-C36F-4CBE-AA7D-8AC730B95967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5a969dc3-2ae6-4d09-a6f2-60661e136586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CA970AF-EC55-439B-AF8D-D899DAC829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2F5808-1D84-4E6D-B479-3FEEAF0D35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969dc3-2ae6-4d09-a6f2-60661e1365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575</Words>
  <Application>Microsoft Office PowerPoint</Application>
  <PresentationFormat>화면 슬라이드 쇼(16:9)</PresentationFormat>
  <Paragraphs>97</Paragraphs>
  <Slides>20</Slides>
  <Notes>20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G마켓 산스 TTF Medium</vt:lpstr>
      <vt:lpstr>Lato Light</vt:lpstr>
      <vt:lpstr>Open Sans</vt:lpstr>
      <vt:lpstr>Unica One</vt:lpstr>
      <vt:lpstr>Arial</vt:lpstr>
      <vt:lpstr>맑은 고딕</vt:lpstr>
      <vt:lpstr>G마켓 산스 TTF Bold</vt:lpstr>
      <vt:lpstr>Smart City Company Meeting by Slidesgo</vt:lpstr>
      <vt:lpstr>분산 Edge Cloud 환경에서 Event 기반 Function-as-a-Service 기능 개발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분산 Edge Cloud 환경에서 Event 기반 Function-as-a-Service 기능 개발</dc:title>
  <dc:creator>Yoon</dc:creator>
  <cp:lastModifiedBy>윤창섭</cp:lastModifiedBy>
  <cp:revision>64</cp:revision>
  <dcterms:modified xsi:type="dcterms:W3CDTF">2021-10-11T10:54:05Z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0x0101005C7042728659BA4682610DA1EC66B0A9</vt:lpwstr>
  </property>
</Properties>
</file>